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5"/>
  </p:notesMasterIdLst>
  <p:sldIdLst>
    <p:sldId id="478" r:id="rId2"/>
    <p:sldId id="433" r:id="rId3"/>
    <p:sldId id="427" r:id="rId4"/>
    <p:sldId id="428" r:id="rId5"/>
    <p:sldId id="429" r:id="rId6"/>
    <p:sldId id="477" r:id="rId7"/>
    <p:sldId id="470" r:id="rId8"/>
    <p:sldId id="471" r:id="rId9"/>
    <p:sldId id="473" r:id="rId10"/>
    <p:sldId id="475" r:id="rId11"/>
    <p:sldId id="476" r:id="rId12"/>
    <p:sldId id="474" r:id="rId13"/>
    <p:sldId id="434" r:id="rId14"/>
  </p:sldIdLst>
  <p:sldSz cx="9144000" cy="5143500" type="screen16x9"/>
  <p:notesSz cx="6858000" cy="9144000"/>
  <p:embeddedFontLst>
    <p:embeddedFont>
      <p:font typeface="Calibri" panose="020F0502020204030204" pitchFamily="34" charset="0"/>
      <p:regular r:id="rId16"/>
      <p:bold r:id="rId17"/>
      <p:italic r:id="rId18"/>
      <p:boldItalic r:id="rId19"/>
    </p:embeddedFont>
    <p:embeddedFont>
      <p:font typeface="Orly's Font 2" panose="020B0604020202020204" charset="0"/>
      <p:regular r:id="rId20"/>
    </p:embeddedFont>
    <p:embeddedFont>
      <p:font typeface="Verdana" panose="020B0604030504040204" pitchFamily="34" charset="0"/>
      <p:regular r:id="rId21"/>
      <p:bold r:id="rId22"/>
      <p:italic r:id="rId23"/>
      <p:boldItalic r:id="rId24"/>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C7848"/>
    <a:srgbClr val="FF7C8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49" autoAdjust="0"/>
    <p:restoredTop sz="86323" autoAdjust="0"/>
  </p:normalViewPr>
  <p:slideViewPr>
    <p:cSldViewPr>
      <p:cViewPr>
        <p:scale>
          <a:sx n="93" d="100"/>
          <a:sy n="93" d="100"/>
        </p:scale>
        <p:origin x="-72" y="-72"/>
      </p:cViewPr>
      <p:guideLst>
        <p:guide orient="horz" pos="136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My</a:t>
            </a:r>
            <a:r>
              <a:rPr lang="en-US" sz="1200" kern="1200" baseline="0" dirty="0" smtClean="0">
                <a:solidFill>
                  <a:schemeClr val="tx1"/>
                </a:solidFill>
                <a:effectLst/>
                <a:latin typeface="+mn-lt"/>
                <a:ea typeface="+mn-ea"/>
                <a:cs typeface="+mn-cs"/>
              </a:rPr>
              <a:t> mom says that I can buy 40 inches of the dot candy that comes on strips of white paper</a:t>
            </a:r>
            <a:r>
              <a:rPr lang="en-US" sz="1200" kern="1200" dirty="0" smtClean="0">
                <a:solidFill>
                  <a:schemeClr val="tx1"/>
                </a:solidFill>
                <a:effectLst/>
                <a:latin typeface="+mn-lt"/>
                <a:ea typeface="+mn-ea"/>
                <a:cs typeface="+mn-cs"/>
              </a:rPr>
              <a:t>. The sign at</a:t>
            </a:r>
            <a:r>
              <a:rPr lang="en-US" sz="1200" kern="1200" baseline="0" dirty="0" smtClean="0">
                <a:solidFill>
                  <a:schemeClr val="tx1"/>
                </a:solidFill>
                <a:effectLst/>
                <a:latin typeface="+mn-lt"/>
                <a:ea typeface="+mn-ea"/>
                <a:cs typeface="+mn-cs"/>
              </a:rPr>
              <a:t> the store says that for different prices, you can buy it by the foot or the yard. </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Candy by the foot? Candy by the yard?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 can I figure out how much candy I will get?</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that at the beginning of the lesson</a:t>
            </a:r>
            <a:r>
              <a:rPr lang="en-US" baseline="0" dirty="0" smtClean="0"/>
              <a:t> I told you that I could buy candy dots by the foot or by the yard? Let’s figure out how much 40 inches is. </a:t>
            </a:r>
            <a:endParaRPr lang="en-US" dirty="0" smtClean="0"/>
          </a:p>
          <a:p>
            <a:endParaRPr lang="en-US" dirty="0" smtClean="0"/>
          </a:p>
          <a:p>
            <a:r>
              <a:rPr lang="en-US" dirty="0" smtClean="0"/>
              <a:t>1 inch of candy dots wouldn’t be very much. Using a ruler, I can measure 1 foot, or 12 inches of candy like this.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2472986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of these foot unit-lengths are equal to 1 yard unit-length. This is easier</a:t>
            </a:r>
            <a:r>
              <a:rPr lang="en-US" baseline="0" dirty="0" smtClean="0"/>
              <a:t> than using inch unit-lengths because you need so many of the smaller units. </a:t>
            </a:r>
            <a:endParaRPr lang="en-US" dirty="0" smtClean="0"/>
          </a:p>
          <a:p>
            <a:endParaRPr lang="en-US" dirty="0" smtClean="0"/>
          </a:p>
          <a:p>
            <a:r>
              <a:rPr lang="en-US" dirty="0" smtClean="0"/>
              <a:t>I can also use a yardstick,</a:t>
            </a:r>
            <a:r>
              <a:rPr lang="en-US" baseline="0" dirty="0" smtClean="0"/>
              <a:t> which is the same length as 3 1 foot rulers</a:t>
            </a:r>
            <a:r>
              <a:rPr lang="en-US" dirty="0" smtClean="0"/>
              <a:t>. </a:t>
            </a:r>
          </a:p>
          <a:p>
            <a:endParaRPr lang="en-US" dirty="0" smtClean="0"/>
          </a:p>
          <a:p>
            <a:endParaRPr lang="en-US" dirty="0" smtClean="0"/>
          </a:p>
          <a:p>
            <a:r>
              <a:rPr lang="en-US" dirty="0" smtClean="0"/>
              <a:t>You can use a ruler to measure inches, but most rulers are only 12 inches, which equals one foot, long. For larger objects, you can use a yardstick. A yardstick is 1 yard, which equals 3 feet, which equals 36 inches.</a:t>
            </a:r>
          </a:p>
          <a:p>
            <a:endParaRPr lang="en-US" dirty="0" smtClean="0"/>
          </a:p>
          <a:p>
            <a:r>
              <a:rPr lang="en-US" dirty="0" smtClean="0"/>
              <a:t>You use a yardstick the same way you use a ruler.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a:t>
            </a:r>
            <a:r>
              <a:rPr lang="en-US" baseline="0" dirty="0" smtClean="0"/>
              <a:t> yard of dot candy is 36 inches, and Mom says I can get 40 inches, so that would be 1 yard PLUS 4 more inches! </a:t>
            </a:r>
            <a:r>
              <a:rPr lang="en-US" baseline="0" smtClean="0"/>
              <a:t>Yum!</a:t>
            </a:r>
            <a:endParaRPr lang="en-US" smtClean="0"/>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11</a:t>
            </a:fld>
            <a:endParaRPr lang="en-US"/>
          </a:p>
        </p:txBody>
      </p:sp>
    </p:spTree>
    <p:extLst>
      <p:ext uri="{BB962C8B-B14F-4D97-AF65-F5344CB8AC3E}">
        <p14:creationId xmlns:p14="http://schemas.microsoft.com/office/powerpoint/2010/main" val="800565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tool for measuring larger objects is a measuring tape.</a:t>
            </a:r>
          </a:p>
          <a:p>
            <a:endParaRPr lang="en-US" dirty="0" smtClean="0"/>
          </a:p>
          <a:p>
            <a:r>
              <a:rPr lang="en-US" dirty="0" smtClean="0"/>
              <a:t>We can use a measuring tape, instead of placing</a:t>
            </a:r>
            <a:r>
              <a:rPr lang="en-US" baseline="0" dirty="0" smtClean="0"/>
              <a:t> rulers or</a:t>
            </a:r>
            <a:r>
              <a:rPr lang="en-US" dirty="0" smtClean="0"/>
              <a:t> yardsticks end-to-end,</a:t>
            </a:r>
            <a:r>
              <a:rPr lang="en-US" baseline="0" dirty="0" smtClean="0"/>
              <a:t> </a:t>
            </a:r>
            <a:r>
              <a:rPr lang="en-US" dirty="0" smtClean="0"/>
              <a:t>like we did with tiles and other non-standard units.</a:t>
            </a:r>
            <a:r>
              <a:rPr lang="en-US" baseline="0" dirty="0" smtClean="0"/>
              <a:t> We can also</a:t>
            </a:r>
            <a:r>
              <a:rPr lang="en-US" dirty="0" smtClean="0"/>
              <a:t> mark the end of each unit and keep moving it to mark</a:t>
            </a:r>
            <a:r>
              <a:rPr lang="en-US" baseline="0" dirty="0" smtClean="0"/>
              <a:t> and count the unit-lengths</a:t>
            </a:r>
            <a:r>
              <a:rPr lang="en-US" dirty="0" smtClean="0"/>
              <a:t>.</a:t>
            </a:r>
          </a:p>
          <a:p>
            <a:endParaRPr lang="en-US" dirty="0" smtClean="0"/>
          </a:p>
          <a:p>
            <a:r>
              <a:rPr lang="en-US" dirty="0" smtClean="0"/>
              <a:t>Some measuring tapes are metal and are rolled up in a metal case. These can be used to see if things fit in spaces, or how tall you are.</a:t>
            </a:r>
          </a:p>
          <a:p>
            <a:endParaRPr lang="en-US" dirty="0" smtClean="0"/>
          </a:p>
          <a:p>
            <a:r>
              <a:rPr lang="en-US" dirty="0" smtClean="0"/>
              <a:t>Other measuring tapes are made of fabric, paper, or plastic. These are great for measuring objects with curved surfaces. I could use one to check my candy while it’s still on the roll!</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a:p>
        </p:txBody>
      </p:sp>
    </p:spTree>
    <p:extLst>
      <p:ext uri="{BB962C8B-B14F-4D97-AF65-F5344CB8AC3E}">
        <p14:creationId xmlns:p14="http://schemas.microsoft.com/office/powerpoint/2010/main" val="1234685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In this lesson you learned how to measure by using foot and yard unit-lengths.</a:t>
            </a:r>
          </a:p>
        </p:txBody>
      </p:sp>
      <p:sp>
        <p:nvSpPr>
          <p:cNvPr id="4" name="Slide Number Placeholder 3"/>
          <p:cNvSpPr>
            <a:spLocks noGrp="1"/>
          </p:cNvSpPr>
          <p:nvPr>
            <p:ph type="sldNum" sz="quarter" idx="10"/>
          </p:nvPr>
        </p:nvSpPr>
        <p:spPr/>
        <p:txBody>
          <a:bodyPr/>
          <a:lstStyle/>
          <a:p>
            <a:fld id="{5AFCE615-EFDB-420A-87DA-FB6ECB7719F7}" type="slidenum">
              <a:rPr lang="en-US" smtClean="0"/>
              <a:t>13</a:t>
            </a:fld>
            <a:endParaRPr lang="en-US"/>
          </a:p>
        </p:txBody>
      </p:sp>
    </p:spTree>
    <p:extLst>
      <p:ext uri="{BB962C8B-B14F-4D97-AF65-F5344CB8AC3E}">
        <p14:creationId xmlns:p14="http://schemas.microsoft.com/office/powerpoint/2010/main" val="332029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this lesson you will learn how to measure by using foot and </a:t>
            </a:r>
            <a:r>
              <a:rPr lang="en-US" smtClean="0"/>
              <a:t>yard length-units</a:t>
            </a:r>
            <a:r>
              <a:rPr lang="en-US" dirty="0" smtClean="0"/>
              <a:t>.</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You already know how to measure with a ruler, to the nearest inch.</a:t>
            </a:r>
          </a:p>
          <a:p>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a:t>
            </a:r>
            <a:r>
              <a:rPr lang="en-US" sz="1200" kern="1200" baseline="0" dirty="0" smtClean="0">
                <a:solidFill>
                  <a:schemeClr val="tx1"/>
                </a:solidFill>
                <a:effectLst/>
                <a:latin typeface="+mn-lt"/>
                <a:ea typeface="+mn-ea"/>
                <a:cs typeface="+mn-cs"/>
              </a:rPr>
              <a:t> common misunderstanding is t</a:t>
            </a:r>
            <a:r>
              <a:rPr lang="en-US" sz="1200" kern="1200" dirty="0" smtClean="0">
                <a:solidFill>
                  <a:schemeClr val="tx1"/>
                </a:solidFill>
                <a:effectLst/>
                <a:latin typeface="+mn-lt"/>
                <a:ea typeface="+mn-ea"/>
                <a:cs typeface="+mn-cs"/>
              </a:rPr>
              <a:t>hinking that a number on the ruler represents the hash mark instead of the number of unit-lengths from the 0 or edge of the ruler to the hash mark.</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 inch is the smallest length-unit in the customary measurement system. The distance between the end and first knuckle of your thumb is about an inch. So are some stamps, paper clips, blocks and tiles.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There are 12 inches in 1 foot. </a:t>
            </a:r>
          </a:p>
          <a:p>
            <a:r>
              <a:rPr lang="en-US" sz="1200" kern="1200" dirty="0" smtClean="0">
                <a:solidFill>
                  <a:schemeClr val="tx1"/>
                </a:solidFill>
                <a:effectLst/>
                <a:latin typeface="+mn-lt"/>
                <a:ea typeface="+mn-ea"/>
                <a:cs typeface="+mn-cs"/>
              </a:rPr>
              <a:t> </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foot is bigger than an inch. The distance from your</a:t>
            </a:r>
            <a:r>
              <a:rPr lang="en-US" baseline="0" dirty="0" smtClean="0"/>
              <a:t> elbow to your wrist is a reasonable estimate for a foot.</a:t>
            </a:r>
          </a:p>
          <a:p>
            <a:endParaRPr lang="en-US" baseline="0" dirty="0" smtClean="0"/>
          </a:p>
          <a:p>
            <a:r>
              <a:rPr lang="en-US" baseline="0" dirty="0" smtClean="0"/>
              <a:t>There are 12 inches in 1 foot, and you can measure them with a ruler.</a:t>
            </a:r>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3177407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A yard is even longer than a foot. If you put both arms out to the sides, the distance between your fingertips is about a yard. 1 yard equals 3 feet. You can measure a yard with a yard stick. </a:t>
            </a:r>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This chart shows inches, feet and yards. There are 12 inches in 1 foot and 3 feet in one yard.</a:t>
            </a:r>
          </a:p>
          <a:p>
            <a:endParaRPr lang="en-US" baseline="0" dirty="0" smtClean="0"/>
          </a:p>
          <a:p>
            <a:r>
              <a:rPr lang="en-US" baseline="0" dirty="0" smtClean="0"/>
              <a:t>That means that there are 12 plus 12 plus 12, or 3 times twelve inches in a yard. There are 36 inches in one yard.</a:t>
            </a: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important to know how to estimate, but sometimes you need and exact measurement. I really like to know exactly how much candy I have, but it can be much more important than that. One example is when you are making or building something.</a:t>
            </a:r>
          </a:p>
          <a:p>
            <a:endParaRPr lang="en-US" dirty="0" smtClean="0"/>
          </a:p>
          <a:p>
            <a:r>
              <a:rPr lang="en-US" dirty="0" smtClean="0"/>
              <a:t>I</a:t>
            </a:r>
            <a:r>
              <a:rPr lang="en-US" baseline="0" dirty="0" smtClean="0"/>
              <a:t> made this frame for my picture, but I didn’t measure it, so it doesn’t fit.</a:t>
            </a:r>
            <a:endParaRPr lang="en-US" dirty="0" smtClean="0"/>
          </a:p>
          <a:p>
            <a:endParaRPr lang="en-US" dirty="0" smtClean="0"/>
          </a:p>
          <a:p>
            <a:endParaRPr lang="en-US" dirty="0" smtClean="0"/>
          </a:p>
          <a:p>
            <a:r>
              <a:rPr lang="en-US" dirty="0" smtClean="0"/>
              <a:t>You can use a ruler to measure inches, but most rulers are only 12 inches, which equals one foot, long. For larger objects, you can use a yardstick. A yardstick is 1 yard, which equals 3 feet, which equals 36 inches.</a:t>
            </a:r>
          </a:p>
          <a:p>
            <a:endParaRPr lang="en-US" dirty="0" smtClean="0"/>
          </a:p>
          <a:p>
            <a:r>
              <a:rPr lang="en-US" dirty="0" smtClean="0"/>
              <a:t>You use a yardstick the same way you use a ruler: Place one end of the yardstick at the “0” hash mark. The length of the object is at the hash mark at the other end of the object. The numbers on the inch hash marks are smaller. The numbers on the foot hash marks are larger. (may look like they are in bold print)</a:t>
            </a:r>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9</a:t>
            </a:fld>
            <a:endParaRPr lang="en-US"/>
          </a:p>
        </p:txBody>
      </p:sp>
    </p:spTree>
    <p:extLst>
      <p:ext uri="{BB962C8B-B14F-4D97-AF65-F5344CB8AC3E}">
        <p14:creationId xmlns:p14="http://schemas.microsoft.com/office/powerpoint/2010/main" val="2969728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5" name="Rectangle 4"/>
          <p:cNvSpPr/>
          <p:nvPr userDrawn="1"/>
        </p:nvSpPr>
        <p:spPr bwMode="auto">
          <a:xfrm>
            <a:off x="221877" y="183731"/>
            <a:ext cx="27499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understanding">
    <p:spTree>
      <p:nvGrpSpPr>
        <p:cNvPr id="1" name=""/>
        <p:cNvGrpSpPr/>
        <p:nvPr/>
      </p:nvGrpSpPr>
      <p:grpSpPr>
        <a:xfrm>
          <a:off x="0" y="0"/>
          <a:ext cx="0" cy="0"/>
          <a:chOff x="0" y="0"/>
          <a:chExt cx="0" cy="0"/>
        </a:xfrm>
      </p:grpSpPr>
      <p:sp>
        <p:nvSpPr>
          <p:cNvPr id="6" name="Rectangle 5"/>
          <p:cNvSpPr/>
          <p:nvPr userDrawn="1"/>
        </p:nvSpPr>
        <p:spPr bwMode="auto">
          <a:xfrm>
            <a:off x="221876" y="183731"/>
            <a:ext cx="5035924" cy="55921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6" name="Rectangle 5"/>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02870"/>
            <a:ext cx="8915400" cy="432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4606572"/>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028700" y="364593"/>
            <a:ext cx="7200900" cy="1200329"/>
          </a:xfrm>
        </p:spPr>
        <p:txBody>
          <a:bodyPr wrap="square">
            <a:spAutoFit/>
          </a:bodyPr>
          <a:lstStyle/>
          <a:p>
            <a:pPr marL="0" indent="0" algn="ctr">
              <a:buNone/>
            </a:pPr>
            <a:r>
              <a:rPr lang="en-US" sz="3600" dirty="0" smtClean="0">
                <a:solidFill>
                  <a:schemeClr val="accent5"/>
                </a:solidFill>
              </a:rPr>
              <a:t>How can I figure out how much candy I will get?</a:t>
            </a:r>
            <a:endParaRPr lang="en-US" sz="3600" dirty="0">
              <a:solidFill>
                <a:schemeClr val="accent5"/>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28750"/>
            <a:ext cx="1809126" cy="33718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5077" y="1869723"/>
            <a:ext cx="4860323" cy="2187927"/>
          </a:xfrm>
          <a:prstGeom prst="rect">
            <a:avLst/>
          </a:prstGeom>
        </p:spPr>
      </p:pic>
      <p:sp>
        <p:nvSpPr>
          <p:cNvPr id="9" name="Rectangle 8"/>
          <p:cNvSpPr/>
          <p:nvPr/>
        </p:nvSpPr>
        <p:spPr>
          <a:xfrm>
            <a:off x="2400300" y="1962679"/>
            <a:ext cx="1371600" cy="209497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2492728" y="2076450"/>
            <a:ext cx="246944" cy="229129"/>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1" name="Oval 10"/>
          <p:cNvSpPr/>
          <p:nvPr/>
        </p:nvSpPr>
        <p:spPr>
          <a:xfrm>
            <a:off x="2492728" y="2457979"/>
            <a:ext cx="246944" cy="229129"/>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2503312" y="2843124"/>
            <a:ext cx="246944" cy="229129"/>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2503312" y="3272102"/>
            <a:ext cx="246944" cy="229129"/>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2507545" y="3693142"/>
            <a:ext cx="246944" cy="229129"/>
          </a:xfrm>
          <a:prstGeom prst="ellipse">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5" name="Oval 14"/>
          <p:cNvSpPr/>
          <p:nvPr/>
        </p:nvSpPr>
        <p:spPr>
          <a:xfrm>
            <a:off x="2791884" y="2076714"/>
            <a:ext cx="246944" cy="229129"/>
          </a:xfrm>
          <a:prstGeom prst="ellipse">
            <a:avLst/>
          </a:prstGeom>
          <a:solidFill>
            <a:schemeClr val="accent6"/>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6" name="Oval 15"/>
          <p:cNvSpPr/>
          <p:nvPr/>
        </p:nvSpPr>
        <p:spPr>
          <a:xfrm>
            <a:off x="2808817" y="2457978"/>
            <a:ext cx="246944" cy="229129"/>
          </a:xfrm>
          <a:prstGeom prst="ellipse">
            <a:avLst/>
          </a:prstGeom>
          <a:solidFill>
            <a:schemeClr val="accent6"/>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7" name="Oval 16"/>
          <p:cNvSpPr/>
          <p:nvPr/>
        </p:nvSpPr>
        <p:spPr>
          <a:xfrm>
            <a:off x="2808817" y="2843123"/>
            <a:ext cx="246944" cy="229129"/>
          </a:xfrm>
          <a:prstGeom prst="ellipse">
            <a:avLst/>
          </a:prstGeom>
          <a:solidFill>
            <a:schemeClr val="accent6"/>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8" name="Oval 17"/>
          <p:cNvSpPr/>
          <p:nvPr/>
        </p:nvSpPr>
        <p:spPr>
          <a:xfrm>
            <a:off x="2808817" y="3295650"/>
            <a:ext cx="246944" cy="229129"/>
          </a:xfrm>
          <a:prstGeom prst="ellipse">
            <a:avLst/>
          </a:prstGeom>
          <a:solidFill>
            <a:schemeClr val="accent6"/>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9" name="Oval 18"/>
          <p:cNvSpPr/>
          <p:nvPr/>
        </p:nvSpPr>
        <p:spPr>
          <a:xfrm>
            <a:off x="2818695" y="3693142"/>
            <a:ext cx="246944" cy="229129"/>
          </a:xfrm>
          <a:prstGeom prst="ellipse">
            <a:avLst/>
          </a:prstGeom>
          <a:solidFill>
            <a:schemeClr val="accent6"/>
          </a:solid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0" name="Oval 19"/>
          <p:cNvSpPr/>
          <p:nvPr/>
        </p:nvSpPr>
        <p:spPr>
          <a:xfrm>
            <a:off x="3094566" y="2076714"/>
            <a:ext cx="246944" cy="229129"/>
          </a:xfrm>
          <a:prstGeom prst="ellipse">
            <a:avLst/>
          </a:prstGeom>
          <a:solidFill>
            <a:srgbClr val="FFFF00"/>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1" name="Oval 20"/>
          <p:cNvSpPr/>
          <p:nvPr/>
        </p:nvSpPr>
        <p:spPr>
          <a:xfrm>
            <a:off x="3127022" y="2457006"/>
            <a:ext cx="246944" cy="229129"/>
          </a:xfrm>
          <a:prstGeom prst="ellipse">
            <a:avLst/>
          </a:prstGeom>
          <a:solidFill>
            <a:srgbClr val="FFFF00"/>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2" name="Oval 21"/>
          <p:cNvSpPr/>
          <p:nvPr/>
        </p:nvSpPr>
        <p:spPr>
          <a:xfrm>
            <a:off x="3127022" y="2843122"/>
            <a:ext cx="246944" cy="229129"/>
          </a:xfrm>
          <a:prstGeom prst="ellipse">
            <a:avLst/>
          </a:prstGeom>
          <a:solidFill>
            <a:srgbClr val="FFFF00"/>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3" name="Oval 22"/>
          <p:cNvSpPr/>
          <p:nvPr/>
        </p:nvSpPr>
        <p:spPr>
          <a:xfrm>
            <a:off x="3127022" y="3295649"/>
            <a:ext cx="246944" cy="229129"/>
          </a:xfrm>
          <a:prstGeom prst="ellipse">
            <a:avLst/>
          </a:prstGeom>
          <a:solidFill>
            <a:srgbClr val="FFFF00"/>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Oval 23"/>
          <p:cNvSpPr/>
          <p:nvPr/>
        </p:nvSpPr>
        <p:spPr>
          <a:xfrm>
            <a:off x="3127022" y="3693141"/>
            <a:ext cx="246944" cy="229129"/>
          </a:xfrm>
          <a:prstGeom prst="ellipse">
            <a:avLst/>
          </a:prstGeom>
          <a:solidFill>
            <a:srgbClr val="FFFF00"/>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Oval 24"/>
          <p:cNvSpPr/>
          <p:nvPr/>
        </p:nvSpPr>
        <p:spPr>
          <a:xfrm>
            <a:off x="3410656" y="2076714"/>
            <a:ext cx="246944" cy="229129"/>
          </a:xfrm>
          <a:prstGeom prst="ellipse">
            <a:avLst/>
          </a:prstGeom>
          <a:solidFill>
            <a:srgbClr val="FF7C8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Oval 25"/>
          <p:cNvSpPr/>
          <p:nvPr/>
        </p:nvSpPr>
        <p:spPr>
          <a:xfrm>
            <a:off x="3437467" y="2457979"/>
            <a:ext cx="246944" cy="229129"/>
          </a:xfrm>
          <a:prstGeom prst="ellipse">
            <a:avLst/>
          </a:prstGeom>
          <a:solidFill>
            <a:srgbClr val="FF7C8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Oval 26"/>
          <p:cNvSpPr/>
          <p:nvPr/>
        </p:nvSpPr>
        <p:spPr>
          <a:xfrm>
            <a:off x="3436056" y="2848239"/>
            <a:ext cx="246944" cy="229129"/>
          </a:xfrm>
          <a:prstGeom prst="ellipse">
            <a:avLst/>
          </a:prstGeom>
          <a:solidFill>
            <a:srgbClr val="FF7C8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Oval 27"/>
          <p:cNvSpPr/>
          <p:nvPr/>
        </p:nvSpPr>
        <p:spPr>
          <a:xfrm>
            <a:off x="3437467" y="3304293"/>
            <a:ext cx="246944" cy="229129"/>
          </a:xfrm>
          <a:prstGeom prst="ellipse">
            <a:avLst/>
          </a:prstGeom>
          <a:solidFill>
            <a:srgbClr val="FF7C8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Oval 28"/>
          <p:cNvSpPr/>
          <p:nvPr/>
        </p:nvSpPr>
        <p:spPr>
          <a:xfrm>
            <a:off x="3437467" y="3677620"/>
            <a:ext cx="246944" cy="229129"/>
          </a:xfrm>
          <a:prstGeom prst="ellipse">
            <a:avLst/>
          </a:prstGeom>
          <a:solidFill>
            <a:srgbClr val="FF7C8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46483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fade">
                                      <p:cBhvr>
                                        <p:cTn id="77" dur="500"/>
                                        <p:tgtEl>
                                          <p:spTgt spid="6"/>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iterate type="lt">
                                    <p:tmAbs val="80"/>
                                  </p:iterate>
                                  <p:childTnLst>
                                    <p:set>
                                      <p:cBhvr>
                                        <p:cTn id="8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421588" y="1465262"/>
            <a:ext cx="1508693" cy="2286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92463"/>
          <a:stretch/>
        </p:blipFill>
        <p:spPr bwMode="auto">
          <a:xfrm>
            <a:off x="1032933" y="857250"/>
            <a:ext cx="527754" cy="88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3700531" y="1465262"/>
            <a:ext cx="1508693" cy="2286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5966778" y="1460323"/>
            <a:ext cx="1508693" cy="2286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288" y="3537763"/>
            <a:ext cx="7001934" cy="88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6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nodeType="withEffect">
                                  <p:stCondLst>
                                    <p:cond delay="0"/>
                                  </p:stCondLst>
                                  <p:childTnLst>
                                    <p:set>
                                      <p:cBhvr>
                                        <p:cTn id="9" dur="1" fill="hold">
                                          <p:stCondLst>
                                            <p:cond delay="0"/>
                                          </p:stCondLst>
                                        </p:cTn>
                                        <p:tgtEl>
                                          <p:spTgt spid="130"/>
                                        </p:tgtEl>
                                        <p:attrNameLst>
                                          <p:attrName>style.visibility</p:attrName>
                                        </p:attrNameLst>
                                      </p:cBhvr>
                                      <p:to>
                                        <p:strVal val="visible"/>
                                      </p:to>
                                    </p:set>
                                    <p:animEffect transition="in" filter="fade">
                                      <p:cBhvr>
                                        <p:cTn id="10" dur="500"/>
                                        <p:tgtEl>
                                          <p:spTgt spid="130"/>
                                        </p:tgtEl>
                                      </p:cBhvr>
                                    </p:animEffect>
                                  </p:childTnLst>
                                </p:cTn>
                              </p:par>
                              <p:par>
                                <p:cTn id="11" presetID="10" presetClass="entr" presetSubtype="0" fill="hold" nodeType="withEffect">
                                  <p:stCondLst>
                                    <p:cond delay="0"/>
                                  </p:stCondLst>
                                  <p:childTnLst>
                                    <p:set>
                                      <p:cBhvr>
                                        <p:cTn id="12" dur="1" fill="hold">
                                          <p:stCondLst>
                                            <p:cond delay="0"/>
                                          </p:stCondLst>
                                        </p:cTn>
                                        <p:tgtEl>
                                          <p:spTgt spid="131"/>
                                        </p:tgtEl>
                                        <p:attrNameLst>
                                          <p:attrName>style.visibility</p:attrName>
                                        </p:attrNameLst>
                                      </p:cBhvr>
                                      <p:to>
                                        <p:strVal val="visible"/>
                                      </p:to>
                                    </p:set>
                                    <p:animEffect transition="in" filter="fade">
                                      <p:cBhvr>
                                        <p:cTn id="13" dur="500"/>
                                        <p:tgtEl>
                                          <p:spTgt spid="1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fade">
                                      <p:cBhvr>
                                        <p:cTn id="18" dur="500"/>
                                        <p:tgtEl>
                                          <p:spTgt spid="10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1648" y="1650068"/>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0438" y="1650068"/>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5273" y="1647993"/>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1138329" y="2304189"/>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1832525" y="2315146"/>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2519493" y="2315619"/>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7305100" y="2304190"/>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6624729" y="2315619"/>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5930533" y="2315619"/>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5257326" y="2315619"/>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569657" y="2304190"/>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3875461" y="2303716"/>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3220920" y="2303715"/>
            <a:ext cx="458149" cy="69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28788" y="3931920"/>
            <a:ext cx="6905525" cy="342900"/>
          </a:xfrm>
          <a:prstGeom prst="rect">
            <a:avLst/>
          </a:prstGeom>
          <a:solidFill>
            <a:srgbClr val="9C7848"/>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 name="Right Bracket 3"/>
          <p:cNvSpPr/>
          <p:nvPr/>
        </p:nvSpPr>
        <p:spPr>
          <a:xfrm rot="16200000">
            <a:off x="1975378" y="297180"/>
            <a:ext cx="347099" cy="2286002"/>
          </a:xfrm>
          <a:prstGeom prst="rightBracket">
            <a:avLst>
              <a:gd name="adj" fmla="val 107123"/>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ight Bracket 18"/>
          <p:cNvSpPr/>
          <p:nvPr/>
        </p:nvSpPr>
        <p:spPr>
          <a:xfrm rot="16200000">
            <a:off x="4278084" y="288391"/>
            <a:ext cx="347099" cy="2286002"/>
          </a:xfrm>
          <a:prstGeom prst="rightBracket">
            <a:avLst>
              <a:gd name="adj" fmla="val 107123"/>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ight Bracket 19"/>
          <p:cNvSpPr/>
          <p:nvPr/>
        </p:nvSpPr>
        <p:spPr>
          <a:xfrm rot="16200000">
            <a:off x="6564725" y="289170"/>
            <a:ext cx="347099" cy="2286002"/>
          </a:xfrm>
          <a:prstGeom prst="rightBracket">
            <a:avLst>
              <a:gd name="adj" fmla="val 107123"/>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ight Bracket 20"/>
          <p:cNvSpPr/>
          <p:nvPr/>
        </p:nvSpPr>
        <p:spPr>
          <a:xfrm rot="16200000">
            <a:off x="4302772" y="226544"/>
            <a:ext cx="347099" cy="6866312"/>
          </a:xfrm>
          <a:prstGeom prst="rightBracket">
            <a:avLst>
              <a:gd name="adj" fmla="val 107123"/>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3429990" y="3028950"/>
            <a:ext cx="1715840" cy="461665"/>
          </a:xfrm>
          <a:prstGeom prst="rect">
            <a:avLst/>
          </a:prstGeom>
          <a:noFill/>
        </p:spPr>
        <p:txBody>
          <a:bodyPr wrap="square" rtlCol="0">
            <a:spAutoFit/>
          </a:bodyPr>
          <a:lstStyle/>
          <a:p>
            <a:pPr algn="ctr"/>
            <a:r>
              <a:rPr lang="en-US" sz="2400" dirty="0" smtClean="0">
                <a:solidFill>
                  <a:schemeClr val="accent5"/>
                </a:solidFill>
                <a:latin typeface="Orly's Font 2" pitchFamily="66" charset="0"/>
                <a:ea typeface="Verdana" pitchFamily="34" charset="0"/>
                <a:cs typeface="Verdana" pitchFamily="34" charset="0"/>
              </a:rPr>
              <a:t>1 yard</a:t>
            </a:r>
          </a:p>
        </p:txBody>
      </p:sp>
      <p:sp>
        <p:nvSpPr>
          <p:cNvPr id="11" name="TextBox 10"/>
          <p:cNvSpPr txBox="1"/>
          <p:nvPr/>
        </p:nvSpPr>
        <p:spPr>
          <a:xfrm>
            <a:off x="1367403" y="923895"/>
            <a:ext cx="1381164" cy="400110"/>
          </a:xfrm>
          <a:prstGeom prst="rect">
            <a:avLst/>
          </a:prstGeom>
          <a:noFill/>
        </p:spPr>
        <p:txBody>
          <a:bodyPr wrap="square" rtlCol="0">
            <a:spAutoFit/>
          </a:bodyPr>
          <a:lstStyle/>
          <a:p>
            <a:pPr algn="ctr"/>
            <a:r>
              <a:rPr lang="en-US" sz="2000" dirty="0" smtClean="0">
                <a:solidFill>
                  <a:schemeClr val="accent5"/>
                </a:solidFill>
                <a:latin typeface="Orly's Font 2" pitchFamily="66" charset="0"/>
                <a:ea typeface="Verdana" pitchFamily="34" charset="0"/>
                <a:cs typeface="Verdana" pitchFamily="34" charset="0"/>
              </a:rPr>
              <a:t>1 foot</a:t>
            </a:r>
          </a:p>
        </p:txBody>
      </p:sp>
      <p:sp>
        <p:nvSpPr>
          <p:cNvPr id="23" name="TextBox 22"/>
          <p:cNvSpPr txBox="1"/>
          <p:nvPr/>
        </p:nvSpPr>
        <p:spPr>
          <a:xfrm>
            <a:off x="3723848" y="923895"/>
            <a:ext cx="1381164" cy="400110"/>
          </a:xfrm>
          <a:prstGeom prst="rect">
            <a:avLst/>
          </a:prstGeom>
          <a:noFill/>
        </p:spPr>
        <p:txBody>
          <a:bodyPr wrap="square" rtlCol="0">
            <a:spAutoFit/>
          </a:bodyPr>
          <a:lstStyle/>
          <a:p>
            <a:pPr algn="ctr"/>
            <a:r>
              <a:rPr lang="en-US" sz="2000" dirty="0" smtClean="0">
                <a:solidFill>
                  <a:schemeClr val="accent5"/>
                </a:solidFill>
                <a:latin typeface="Orly's Font 2" pitchFamily="66" charset="0"/>
                <a:ea typeface="Verdana" pitchFamily="34" charset="0"/>
                <a:cs typeface="Verdana" pitchFamily="34" charset="0"/>
              </a:rPr>
              <a:t>1 foot</a:t>
            </a:r>
          </a:p>
        </p:txBody>
      </p:sp>
      <p:sp>
        <p:nvSpPr>
          <p:cNvPr id="24" name="TextBox 23"/>
          <p:cNvSpPr txBox="1"/>
          <p:nvPr/>
        </p:nvSpPr>
        <p:spPr>
          <a:xfrm>
            <a:off x="6047692" y="923895"/>
            <a:ext cx="1381164" cy="400110"/>
          </a:xfrm>
          <a:prstGeom prst="rect">
            <a:avLst/>
          </a:prstGeom>
          <a:noFill/>
        </p:spPr>
        <p:txBody>
          <a:bodyPr wrap="square" rtlCol="0">
            <a:spAutoFit/>
          </a:bodyPr>
          <a:lstStyle/>
          <a:p>
            <a:pPr algn="ctr"/>
            <a:r>
              <a:rPr lang="en-US" sz="2000" dirty="0" smtClean="0">
                <a:solidFill>
                  <a:schemeClr val="accent5"/>
                </a:solidFill>
                <a:latin typeface="Orly's Font 2" pitchFamily="66" charset="0"/>
                <a:ea typeface="Verdana" pitchFamily="34" charset="0"/>
                <a:cs typeface="Verdana" pitchFamily="34" charset="0"/>
              </a:rPr>
              <a:t>1 foot</a:t>
            </a: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4635" y="1034856"/>
            <a:ext cx="69532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167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animEffect transition="in" filter="fade">
                                      <p:cBhvr>
                                        <p:cTn id="39" dur="500"/>
                                        <p:tgtEl>
                                          <p:spTgt spid="102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500"/>
                                        <p:tgtEl>
                                          <p:spTgt spid="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fade">
                                      <p:cBhvr>
                                        <p:cTn id="78" dur="500"/>
                                        <p:tgtEl>
                                          <p:spTgt spid="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3074"/>
                                        </p:tgtEl>
                                        <p:attrNameLst>
                                          <p:attrName>style.visibility</p:attrName>
                                        </p:attrNameLst>
                                      </p:cBhvr>
                                      <p:to>
                                        <p:strVal val="visible"/>
                                      </p:to>
                                    </p:set>
                                    <p:animEffect transition="in" filter="fade">
                                      <p:cBhvr>
                                        <p:cTn id="83" dur="500"/>
                                        <p:tgtEl>
                                          <p:spTgt spid="3074"/>
                                        </p:tgtEl>
                                      </p:cBhvr>
                                    </p:animEffect>
                                  </p:childTnLst>
                                </p:cTn>
                              </p:par>
                            </p:childTnLst>
                          </p:cTn>
                        </p:par>
                      </p:childTnLst>
                    </p:cTn>
                  </p:par>
                  <p:par>
                    <p:cTn id="84" fill="hold">
                      <p:stCondLst>
                        <p:cond delay="indefinite"/>
                      </p:stCondLst>
                      <p:childTnLst>
                        <p:par>
                          <p:cTn id="85" fill="hold">
                            <p:stCondLst>
                              <p:cond delay="0"/>
                            </p:stCondLst>
                            <p:childTnLst>
                              <p:par>
                                <p:cTn id="86" presetID="49" presetClass="path" presetSubtype="0" accel="50000" decel="50000" fill="hold" nodeType="clickEffect">
                                  <p:stCondLst>
                                    <p:cond delay="0"/>
                                  </p:stCondLst>
                                  <p:childTnLst>
                                    <p:animMotion origin="layout" path="M 3.61111E-6 1.57505E-6 L 0.25017 0.27609 " pathEditMode="relative" rAng="0" ptsTypes="AA">
                                      <p:cBhvr>
                                        <p:cTn id="87" dur="2000" fill="hold"/>
                                        <p:tgtEl>
                                          <p:spTgt spid="3074"/>
                                        </p:tgtEl>
                                        <p:attrNameLst>
                                          <p:attrName>ppt_x</p:attrName>
                                          <p:attrName>ppt_y</p:attrName>
                                        </p:attrNameLst>
                                      </p:cBhvr>
                                      <p:rCtr x="12500" y="138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9" grpId="0" animBg="1"/>
      <p:bldP spid="20" grpId="0" animBg="1"/>
      <p:bldP spid="21" grpId="0" animBg="1"/>
      <p:bldP spid="8" grpId="0"/>
      <p:bldP spid="11"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2745" t="10816" r="16695" b="39447"/>
          <a:stretch/>
        </p:blipFill>
        <p:spPr>
          <a:xfrm>
            <a:off x="3877418" y="857250"/>
            <a:ext cx="5023556" cy="2257778"/>
          </a:xfrm>
          <a:prstGeom prst="rect">
            <a:avLst/>
          </a:prstGeom>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606" y="3645044"/>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12606" y="3645044"/>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6606" y="3645043"/>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p:nvPr/>
        </p:nvCxnSpPr>
        <p:spPr>
          <a:xfrm>
            <a:off x="2526606" y="3161738"/>
            <a:ext cx="0" cy="9666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098606" y="3216443"/>
            <a:ext cx="0" cy="9666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2606" y="3216443"/>
            <a:ext cx="0" cy="9666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654" y="857250"/>
            <a:ext cx="3103764" cy="2462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40606" y="4286250"/>
            <a:ext cx="8660368" cy="228600"/>
          </a:xfrm>
          <a:prstGeom prst="rect">
            <a:avLst/>
          </a:prstGeom>
          <a:solidFill>
            <a:schemeClr val="accent4">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Isosceles Triangle 4"/>
          <p:cNvSpPr/>
          <p:nvPr/>
        </p:nvSpPr>
        <p:spPr>
          <a:xfrm rot="19244472">
            <a:off x="151155" y="4247565"/>
            <a:ext cx="281196" cy="216769"/>
          </a:xfrm>
          <a:prstGeom prst="triangle">
            <a:avLst/>
          </a:prstGeom>
          <a:solidFill>
            <a:schemeClr val="tx2">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2317605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026"/>
                                        </p:tgtEl>
                                        <p:attrNameLst>
                                          <p:attrName>style.visibility</p:attrName>
                                        </p:attrNameLst>
                                      </p:cBhvr>
                                      <p:to>
                                        <p:strVal val="visible"/>
                                      </p:to>
                                    </p:set>
                                    <p:animEffect transition="in" filter="fade">
                                      <p:cBhvr>
                                        <p:cTn id="45" dur="500"/>
                                        <p:tgtEl>
                                          <p:spTgt spid="102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337310"/>
            <a:ext cx="81153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a:t>
            </a:r>
            <a:r>
              <a:rPr lang="en-US" sz="3600" dirty="0" smtClean="0">
                <a:solidFill>
                  <a:schemeClr val="accent5"/>
                </a:solidFill>
                <a:latin typeface="Orly's Font 2" pitchFamily="66" charset="0"/>
                <a:ea typeface="Verdana" pitchFamily="34" charset="0"/>
                <a:cs typeface="Verdana" pitchFamily="34" charset="0"/>
              </a:rPr>
              <a:t>you have learned how to measure </a:t>
            </a:r>
            <a:r>
              <a:rPr lang="en-US" sz="3600" dirty="0" smtClean="0">
                <a:solidFill>
                  <a:schemeClr val="accent1"/>
                </a:solidFill>
                <a:latin typeface="Orly's Font 2" pitchFamily="66" charset="0"/>
                <a:ea typeface="Verdana" pitchFamily="34" charset="0"/>
                <a:cs typeface="Verdana" pitchFamily="34" charset="0"/>
              </a:rPr>
              <a:t>by using foot and yard unit-lengths.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00"/>
                                  </p:iterate>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1371421"/>
            <a:ext cx="69723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measure </a:t>
            </a:r>
            <a:r>
              <a:rPr lang="en-US" sz="3600" dirty="0" smtClean="0">
                <a:solidFill>
                  <a:schemeClr val="accent1"/>
                </a:solidFill>
                <a:latin typeface="Orly's Font 2" pitchFamily="66" charset="0"/>
                <a:ea typeface="Verdana" pitchFamily="34" charset="0"/>
                <a:cs typeface="Verdana" pitchFamily="34" charset="0"/>
              </a:rPr>
              <a:t>by using foot and yard length-units.</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4961059" y="857250"/>
            <a:ext cx="385873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You already know how to measure with a ruler, to the nearest inch.</a:t>
            </a:r>
            <a:endParaRPr lang="en-US" sz="2800" dirty="0">
              <a:solidFill>
                <a:schemeClr val="accent1"/>
              </a:solidFill>
              <a:latin typeface="Orly's Font 2" pitchFamily="66"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25" y="3486150"/>
            <a:ext cx="8540750"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5337633">
            <a:off x="1308955" y="44508"/>
            <a:ext cx="2343150" cy="4520917"/>
          </a:xfrm>
          <a:prstGeom prst="rect">
            <a:avLst/>
          </a:prstGeom>
        </p:spPr>
      </p:pic>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234440"/>
            <a:ext cx="7315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Thinking that a number on the ruler represents the hash mark instead of the number of length-units.</a:t>
            </a:r>
            <a:endParaRPr lang="en-US" sz="2800" dirty="0">
              <a:solidFill>
                <a:schemeClr val="accent1"/>
              </a:solidFill>
              <a:latin typeface="Orly's Font 2" pitchFamily="66"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024" y="3098800"/>
            <a:ext cx="87661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269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80"/>
                                  </p:iterate>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12067" y="1033474"/>
            <a:ext cx="5503333" cy="336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 inch- the smallest customary unit</a:t>
            </a:r>
          </a:p>
          <a:p>
            <a:pPr marL="0" indent="0" algn="ctr">
              <a:buFont typeface="Wingdings" pitchFamily="2" charset="2"/>
              <a:buNone/>
            </a:pPr>
            <a:endParaRPr lang="en-US" sz="2800" dirty="0">
              <a:solidFill>
                <a:schemeClr val="accent1"/>
              </a:solidFill>
              <a:latin typeface="Orly's Font 2" pitchFamily="66" charset="0"/>
            </a:endParaRPr>
          </a:p>
          <a:p>
            <a:pPr marL="0" indent="0" algn="ctr">
              <a:buFont typeface="Wingdings" pitchFamily="2" charset="2"/>
              <a:buNone/>
            </a:pPr>
            <a:r>
              <a:rPr lang="en-US" sz="2800" dirty="0" smtClean="0">
                <a:solidFill>
                  <a:schemeClr val="accent5"/>
                </a:solidFill>
                <a:latin typeface="Orly's Font 2" pitchFamily="66" charset="0"/>
              </a:rPr>
              <a:t>Estimate- the distance between the end and first knuckle of your thumb</a:t>
            </a:r>
            <a:r>
              <a:rPr lang="en-US" sz="2800" dirty="0" smtClean="0">
                <a:solidFill>
                  <a:schemeClr val="accent1"/>
                </a:solidFill>
                <a:latin typeface="Orly's Font 2" pitchFamily="66" charset="0"/>
              </a:rPr>
              <a:t> </a:t>
            </a:r>
          </a:p>
          <a:p>
            <a:pPr marL="0" indent="0" algn="ctr">
              <a:buFont typeface="Wingdings" pitchFamily="2" charset="2"/>
              <a:buNone/>
            </a:pPr>
            <a:endParaRPr lang="en-US" sz="2800" dirty="0">
              <a:solidFill>
                <a:schemeClr val="accent1"/>
              </a:solidFill>
              <a:latin typeface="Orly's Font 2" pitchFamily="66"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419225"/>
            <a:ext cx="4305300" cy="2638425"/>
          </a:xfrm>
          <a:prstGeom prst="rect">
            <a:avLst/>
          </a:prstGeom>
        </p:spPr>
      </p:pic>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857250"/>
            <a:ext cx="2057400" cy="3773859"/>
          </a:xfrm>
          <a:prstGeom prst="rect">
            <a:avLst/>
          </a:prstGeom>
        </p:spPr>
      </p:pic>
      <p:sp>
        <p:nvSpPr>
          <p:cNvPr id="4" name="TextBox 3"/>
          <p:cNvSpPr txBox="1"/>
          <p:nvPr/>
        </p:nvSpPr>
        <p:spPr>
          <a:xfrm>
            <a:off x="3886200" y="879567"/>
            <a:ext cx="3657600" cy="523220"/>
          </a:xfrm>
          <a:prstGeom prst="rect">
            <a:avLst/>
          </a:prstGeom>
          <a:noFill/>
        </p:spPr>
        <p:txBody>
          <a:bodyPr wrap="square" rtlCol="0">
            <a:spAutoFit/>
          </a:bodyPr>
          <a:lstStyle/>
          <a:p>
            <a:r>
              <a:rPr lang="en-US" sz="2800" dirty="0" smtClean="0">
                <a:solidFill>
                  <a:schemeClr val="accent1"/>
                </a:solidFill>
                <a:latin typeface="Orly's Font 2" pitchFamily="66" charset="0"/>
                <a:ea typeface="Verdana" pitchFamily="34" charset="0"/>
                <a:cs typeface="Verdana" pitchFamily="34" charset="0"/>
              </a:rPr>
              <a:t>1 foot = 12 inches</a:t>
            </a:r>
          </a:p>
        </p:txBody>
      </p:sp>
      <p:sp>
        <p:nvSpPr>
          <p:cNvPr id="5" name="TextBox 4"/>
          <p:cNvSpPr txBox="1"/>
          <p:nvPr/>
        </p:nvSpPr>
        <p:spPr>
          <a:xfrm>
            <a:off x="3200400" y="2914650"/>
            <a:ext cx="5715000" cy="954107"/>
          </a:xfrm>
          <a:prstGeom prst="rect">
            <a:avLst/>
          </a:prstGeom>
          <a:noFill/>
        </p:spPr>
        <p:txBody>
          <a:bodyPr wrap="square" rtlCol="0">
            <a:spAutoFit/>
          </a:bodyPr>
          <a:lstStyle/>
          <a:p>
            <a:pPr algn="ctr"/>
            <a:r>
              <a:rPr lang="en-US" sz="2800" dirty="0" smtClean="0">
                <a:solidFill>
                  <a:schemeClr val="accent5"/>
                </a:solidFill>
                <a:latin typeface="Orly's Font 2" pitchFamily="66" charset="0"/>
                <a:ea typeface="Verdana" pitchFamily="34" charset="0"/>
                <a:cs typeface="Verdana" pitchFamily="34" charset="0"/>
              </a:rPr>
              <a:t>Estimate- the distance from your elbow to your wrist.</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86100" y="1780812"/>
            <a:ext cx="5652636" cy="67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6812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100"/>
                                  </p:iterate>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100"/>
                                  </p:iterate>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5039078" y="1260969"/>
            <a:ext cx="3714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1 yard= 3 feet</a:t>
            </a:r>
            <a:endParaRPr lang="en-US" sz="2800" dirty="0">
              <a:solidFill>
                <a:schemeClr val="accent1"/>
              </a:solidFill>
              <a:latin typeface="Orly's Font 2" pitchFamily="66" charset="0"/>
            </a:endParaRPr>
          </a:p>
        </p:txBody>
      </p:sp>
      <p:sp>
        <p:nvSpPr>
          <p:cNvPr id="2" name="TextBox 1"/>
          <p:cNvSpPr txBox="1"/>
          <p:nvPr/>
        </p:nvSpPr>
        <p:spPr>
          <a:xfrm>
            <a:off x="4114800" y="2343150"/>
            <a:ext cx="4857750" cy="1384995"/>
          </a:xfrm>
          <a:prstGeom prst="rect">
            <a:avLst/>
          </a:prstGeom>
          <a:noFill/>
        </p:spPr>
        <p:txBody>
          <a:bodyPr wrap="square" rtlCol="0">
            <a:spAutoFit/>
          </a:bodyPr>
          <a:lstStyle/>
          <a:p>
            <a:r>
              <a:rPr lang="en-US" sz="2800" dirty="0" smtClean="0">
                <a:solidFill>
                  <a:schemeClr val="accent5"/>
                </a:solidFill>
                <a:latin typeface="Orly's Font 2" pitchFamily="66" charset="0"/>
                <a:ea typeface="Verdana" pitchFamily="34" charset="0"/>
                <a:cs typeface="Verdana" pitchFamily="34" charset="0"/>
              </a:rPr>
              <a:t>Estimate- the distance between your fingertips with arms outstretched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8" y="999358"/>
            <a:ext cx="5057775" cy="2957387"/>
          </a:xfrm>
          <a:prstGeom prst="rect">
            <a:avLst/>
          </a:prstGeom>
        </p:spPr>
      </p:pic>
      <p:sp>
        <p:nvSpPr>
          <p:cNvPr id="6" name="Rectangle 5"/>
          <p:cNvSpPr/>
          <p:nvPr/>
        </p:nvSpPr>
        <p:spPr>
          <a:xfrm>
            <a:off x="342901" y="4057650"/>
            <a:ext cx="5143500" cy="342900"/>
          </a:xfrm>
          <a:prstGeom prst="rect">
            <a:avLst/>
          </a:prstGeom>
          <a:solidFill>
            <a:srgbClr val="9C7848"/>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8" name="TextBox 7"/>
          <p:cNvSpPr txBox="1"/>
          <p:nvPr/>
        </p:nvSpPr>
        <p:spPr>
          <a:xfrm>
            <a:off x="2095500" y="4664690"/>
            <a:ext cx="228600" cy="276999"/>
          </a:xfrm>
          <a:prstGeom prst="rect">
            <a:avLst/>
          </a:prstGeom>
          <a:noFill/>
        </p:spPr>
        <p:txBody>
          <a:bodyPr wrap="square" rtlCol="0">
            <a:spAutoFit/>
          </a:bodyPr>
          <a:lstStyle/>
          <a:p>
            <a:endParaRPr lang="en-US" sz="1200" dirty="0" smtClean="0">
              <a:latin typeface="Orly's Font" pitchFamily="66" charset="0"/>
              <a:ea typeface="Verdana" pitchFamily="34" charset="0"/>
              <a:cs typeface="Verdana" pitchFamily="34" charset="0"/>
            </a:endParaRPr>
          </a:p>
        </p:txBody>
      </p:sp>
      <p:sp>
        <p:nvSpPr>
          <p:cNvPr id="9" name="TextBox 8"/>
          <p:cNvSpPr txBox="1"/>
          <p:nvPr/>
        </p:nvSpPr>
        <p:spPr>
          <a:xfrm>
            <a:off x="1257300" y="4622898"/>
            <a:ext cx="228600" cy="276999"/>
          </a:xfrm>
          <a:prstGeom prst="rect">
            <a:avLst/>
          </a:prstGeom>
          <a:noFill/>
        </p:spPr>
        <p:txBody>
          <a:bodyPr wrap="square" rtlCol="0">
            <a:spAutoFit/>
          </a:bodyPr>
          <a:lstStyle/>
          <a:p>
            <a:endParaRPr lang="en-US" sz="1200" dirty="0" smtClean="0">
              <a:latin typeface="Orly's Font" pitchFamily="66" charset="0"/>
              <a:ea typeface="Verdana" pitchFamily="34" charset="0"/>
              <a:cs typeface="Verdana" pitchFamily="34"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6113" y="2430463"/>
            <a:ext cx="231775" cy="28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513" y="2582863"/>
            <a:ext cx="231775" cy="28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5624" y="4561759"/>
            <a:ext cx="779462" cy="379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342901" y="4029045"/>
            <a:ext cx="5486399" cy="400110"/>
          </a:xfrm>
          <a:prstGeom prst="rect">
            <a:avLst/>
          </a:prstGeom>
          <a:noFill/>
        </p:spPr>
        <p:txBody>
          <a:bodyPr wrap="square" rtlCol="0">
            <a:spAutoFit/>
          </a:bodyPr>
          <a:lstStyle/>
          <a:p>
            <a:r>
              <a:rPr lang="en-US" sz="2000" dirty="0" smtClean="0">
                <a:latin typeface="Orly's Font" pitchFamily="66" charset="0"/>
                <a:ea typeface="Verdana" pitchFamily="34" charset="0"/>
                <a:cs typeface="Verdana" pitchFamily="34" charset="0"/>
              </a:rPr>
              <a:t>                          1                               2                             3</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iterate type="lt">
                                    <p:tmAbs val="100"/>
                                  </p:iterate>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animBg="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2924175" y="2076450"/>
            <a:ext cx="342900" cy="34290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2" name="Oval 11"/>
          <p:cNvSpPr/>
          <p:nvPr/>
        </p:nvSpPr>
        <p:spPr>
          <a:xfrm>
            <a:off x="4457700" y="2076450"/>
            <a:ext cx="342900" cy="34290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4" name="Oval 13"/>
          <p:cNvSpPr/>
          <p:nvPr/>
        </p:nvSpPr>
        <p:spPr>
          <a:xfrm>
            <a:off x="6019800" y="2076450"/>
            <a:ext cx="342900" cy="34290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3" name="Oval 12"/>
          <p:cNvSpPr/>
          <p:nvPr/>
        </p:nvSpPr>
        <p:spPr>
          <a:xfrm>
            <a:off x="4457700" y="1666875"/>
            <a:ext cx="342900" cy="34290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10" name="Oval 9"/>
          <p:cNvSpPr/>
          <p:nvPr/>
        </p:nvSpPr>
        <p:spPr>
          <a:xfrm>
            <a:off x="2924175" y="1704975"/>
            <a:ext cx="342900" cy="34290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887261670"/>
              </p:ext>
            </p:extLst>
          </p:nvPr>
        </p:nvGraphicFramePr>
        <p:xfrm>
          <a:off x="2286000" y="971550"/>
          <a:ext cx="4686300" cy="1463040"/>
        </p:xfrm>
        <a:graphic>
          <a:graphicData uri="http://schemas.openxmlformats.org/drawingml/2006/table">
            <a:tbl>
              <a:tblPr firstRow="1" bandRow="1">
                <a:tableStyleId>{17292A2E-F333-43FB-9621-5CBBE7FDCDCB}</a:tableStyleId>
              </a:tblPr>
              <a:tblGrid>
                <a:gridCol w="1562100"/>
                <a:gridCol w="1562100"/>
                <a:gridCol w="1562100"/>
              </a:tblGrid>
              <a:tr h="279718">
                <a:tc>
                  <a:txBody>
                    <a:bodyPr/>
                    <a:lstStyle/>
                    <a:p>
                      <a:pPr algn="ctr"/>
                      <a:r>
                        <a:rPr lang="en-US" dirty="0" smtClean="0">
                          <a:solidFill>
                            <a:sysClr val="windowText" lastClr="000000"/>
                          </a:solidFill>
                          <a:latin typeface="Orly's Font 2" pitchFamily="66" charset="0"/>
                        </a:rPr>
                        <a:t>Inch</a:t>
                      </a:r>
                      <a:endParaRPr lang="en-US" dirty="0">
                        <a:solidFill>
                          <a:sysClr val="windowText" lastClr="000000"/>
                        </a:solidFill>
                        <a:latin typeface="Orly's Font 2" pitchFamily="66" charset="0"/>
                      </a:endParaRPr>
                    </a:p>
                  </a:txBody>
                  <a:tcPr/>
                </a:tc>
                <a:tc>
                  <a:txBody>
                    <a:bodyPr/>
                    <a:lstStyle/>
                    <a:p>
                      <a:pPr algn="ctr"/>
                      <a:r>
                        <a:rPr lang="en-US" dirty="0" smtClean="0">
                          <a:solidFill>
                            <a:schemeClr val="tx1"/>
                          </a:solidFill>
                          <a:latin typeface="Orly's Font 2" pitchFamily="66" charset="0"/>
                        </a:rPr>
                        <a:t>Foot</a:t>
                      </a:r>
                      <a:endParaRPr lang="en-US" dirty="0">
                        <a:solidFill>
                          <a:schemeClr val="tx1"/>
                        </a:solidFill>
                        <a:latin typeface="Orly's Font 2" pitchFamily="66" charset="0"/>
                      </a:endParaRPr>
                    </a:p>
                  </a:txBody>
                  <a:tcPr/>
                </a:tc>
                <a:tc>
                  <a:txBody>
                    <a:bodyPr/>
                    <a:lstStyle/>
                    <a:p>
                      <a:pPr algn="ctr"/>
                      <a:r>
                        <a:rPr lang="en-US" dirty="0" smtClean="0">
                          <a:solidFill>
                            <a:schemeClr val="tx1"/>
                          </a:solidFill>
                          <a:latin typeface="Orly's Font 2" pitchFamily="66" charset="0"/>
                        </a:rPr>
                        <a:t>Yard</a:t>
                      </a:r>
                      <a:endParaRPr lang="en-US" dirty="0">
                        <a:solidFill>
                          <a:schemeClr val="tx1"/>
                        </a:solidFill>
                        <a:latin typeface="Orly's Font 2" pitchFamily="66" charset="0"/>
                      </a:endParaRPr>
                    </a:p>
                  </a:txBody>
                  <a:tcPr/>
                </a:tc>
              </a:tr>
              <a:tr h="279718">
                <a:tc>
                  <a:txBody>
                    <a:bodyPr/>
                    <a:lstStyle/>
                    <a:p>
                      <a:pPr algn="ctr"/>
                      <a:r>
                        <a:rPr lang="en-US" dirty="0" smtClean="0">
                          <a:solidFill>
                            <a:schemeClr val="accent1"/>
                          </a:solidFill>
                          <a:latin typeface="Orly's Font 2" pitchFamily="66" charset="0"/>
                        </a:rPr>
                        <a:t>1</a:t>
                      </a:r>
                      <a:endParaRPr lang="en-US" dirty="0">
                        <a:solidFill>
                          <a:schemeClr val="accent1"/>
                        </a:solidFill>
                        <a:latin typeface="Orly's Font 2" pitchFamily="66" charset="0"/>
                      </a:endParaRPr>
                    </a:p>
                  </a:txBody>
                  <a:tcPr/>
                </a:tc>
                <a:tc>
                  <a:txBody>
                    <a:bodyPr/>
                    <a:lstStyle/>
                    <a:p>
                      <a:endParaRPr lang="en-US"/>
                    </a:p>
                  </a:txBody>
                  <a:tcPr/>
                </a:tc>
                <a:tc>
                  <a:txBody>
                    <a:bodyPr/>
                    <a:lstStyle/>
                    <a:p>
                      <a:endParaRPr lang="en-US" dirty="0"/>
                    </a:p>
                  </a:txBody>
                  <a:tcPr/>
                </a:tc>
              </a:tr>
              <a:tr h="279718">
                <a:tc>
                  <a:txBody>
                    <a:bodyPr/>
                    <a:lstStyle/>
                    <a:p>
                      <a:pPr algn="ctr"/>
                      <a:r>
                        <a:rPr lang="en-US" dirty="0" smtClean="0">
                          <a:solidFill>
                            <a:schemeClr val="accent1"/>
                          </a:solidFill>
                          <a:latin typeface="Orly's Font 2" pitchFamily="66" charset="0"/>
                        </a:rPr>
                        <a:t>12</a:t>
                      </a:r>
                      <a:endParaRPr lang="en-US" dirty="0">
                        <a:solidFill>
                          <a:schemeClr val="accent1"/>
                        </a:solidFill>
                        <a:latin typeface="Orly's Font 2" pitchFamily="66" charset="0"/>
                      </a:endParaRPr>
                    </a:p>
                  </a:txBody>
                  <a:tcPr/>
                </a:tc>
                <a:tc>
                  <a:txBody>
                    <a:bodyPr/>
                    <a:lstStyle/>
                    <a:p>
                      <a:pPr algn="ctr"/>
                      <a:r>
                        <a:rPr lang="en-US" dirty="0" smtClean="0">
                          <a:solidFill>
                            <a:schemeClr val="accent1"/>
                          </a:solidFill>
                          <a:latin typeface="Orly's Font 2" pitchFamily="66" charset="0"/>
                        </a:rPr>
                        <a:t>1</a:t>
                      </a:r>
                      <a:endParaRPr lang="en-US" dirty="0">
                        <a:solidFill>
                          <a:schemeClr val="accent1"/>
                        </a:solidFill>
                        <a:latin typeface="Orly's Font 2" pitchFamily="66" charset="0"/>
                      </a:endParaRPr>
                    </a:p>
                  </a:txBody>
                  <a:tcPr/>
                </a:tc>
                <a:tc>
                  <a:txBody>
                    <a:bodyPr/>
                    <a:lstStyle/>
                    <a:p>
                      <a:endParaRPr lang="en-US"/>
                    </a:p>
                  </a:txBody>
                  <a:tcPr/>
                </a:tc>
              </a:tr>
              <a:tr h="279718">
                <a:tc>
                  <a:txBody>
                    <a:bodyPr/>
                    <a:lstStyle/>
                    <a:p>
                      <a:pPr algn="ctr"/>
                      <a:r>
                        <a:rPr lang="en-US" dirty="0" smtClean="0">
                          <a:solidFill>
                            <a:schemeClr val="accent1"/>
                          </a:solidFill>
                          <a:latin typeface="Orly's Font 2" pitchFamily="66" charset="0"/>
                        </a:rPr>
                        <a:t>36</a:t>
                      </a:r>
                      <a:endParaRPr lang="en-US" dirty="0">
                        <a:solidFill>
                          <a:schemeClr val="accent1"/>
                        </a:solidFill>
                        <a:latin typeface="Orly's Font 2" pitchFamily="66" charset="0"/>
                      </a:endParaRPr>
                    </a:p>
                  </a:txBody>
                  <a:tcPr/>
                </a:tc>
                <a:tc>
                  <a:txBody>
                    <a:bodyPr/>
                    <a:lstStyle/>
                    <a:p>
                      <a:pPr algn="ctr"/>
                      <a:r>
                        <a:rPr lang="en-US" baseline="0" dirty="0" smtClean="0">
                          <a:latin typeface="Orly's Font 2" pitchFamily="66" charset="0"/>
                        </a:rPr>
                        <a:t> </a:t>
                      </a:r>
                      <a:r>
                        <a:rPr lang="en-US" baseline="0" dirty="0" smtClean="0">
                          <a:solidFill>
                            <a:schemeClr val="accent1"/>
                          </a:solidFill>
                          <a:latin typeface="Orly's Font 2" pitchFamily="66" charset="0"/>
                        </a:rPr>
                        <a:t>3</a:t>
                      </a:r>
                      <a:endParaRPr lang="en-US" dirty="0">
                        <a:latin typeface="Orly's Font 2" pitchFamily="66" charset="0"/>
                      </a:endParaRPr>
                    </a:p>
                  </a:txBody>
                  <a:tcPr/>
                </a:tc>
                <a:tc>
                  <a:txBody>
                    <a:bodyPr/>
                    <a:lstStyle/>
                    <a:p>
                      <a:pPr algn="ctr"/>
                      <a:r>
                        <a:rPr lang="en-US" dirty="0" smtClean="0">
                          <a:solidFill>
                            <a:schemeClr val="accent1"/>
                          </a:solidFill>
                          <a:latin typeface="Orly's Font 2" pitchFamily="66" charset="0"/>
                        </a:rPr>
                        <a:t>1</a:t>
                      </a:r>
                      <a:endParaRPr lang="en-US" dirty="0">
                        <a:solidFill>
                          <a:schemeClr val="accent1"/>
                        </a:solidFill>
                        <a:latin typeface="Orly's Font 2" pitchFamily="66" charset="0"/>
                      </a:endParaRPr>
                    </a:p>
                  </a:txBody>
                  <a:tcPr/>
                </a:tc>
              </a:tr>
            </a:tbl>
          </a:graphicData>
        </a:graphic>
      </p:graphicFrame>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914648"/>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1800" y="2914650"/>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2914650"/>
            <a:ext cx="2286000" cy="31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8600" y="3259568"/>
            <a:ext cx="8915400" cy="1200329"/>
          </a:xfrm>
          <a:prstGeom prst="rect">
            <a:avLst/>
          </a:prstGeom>
          <a:noFill/>
        </p:spPr>
        <p:txBody>
          <a:bodyPr wrap="square" rtlCol="0">
            <a:spAutoFit/>
          </a:bodyPr>
          <a:lstStyle/>
          <a:p>
            <a:pPr algn="ctr"/>
            <a:r>
              <a:rPr lang="en-US" sz="2400" dirty="0" smtClean="0">
                <a:solidFill>
                  <a:schemeClr val="accent5"/>
                </a:solidFill>
                <a:latin typeface="Orly's Font 2" pitchFamily="66" charset="0"/>
                <a:ea typeface="Verdana" pitchFamily="34" charset="0"/>
                <a:cs typeface="Verdana" pitchFamily="34" charset="0"/>
              </a:rPr>
              <a:t>     12 inches    +  12 inches     + 12 inches   = 36 inches             </a:t>
            </a:r>
          </a:p>
          <a:p>
            <a:pPr algn="ctr"/>
            <a:endParaRPr lang="en-US" sz="2400" dirty="0">
              <a:solidFill>
                <a:schemeClr val="accent5"/>
              </a:solidFill>
              <a:latin typeface="Orly's Font 2" pitchFamily="66" charset="0"/>
              <a:ea typeface="Verdana" pitchFamily="34" charset="0"/>
              <a:cs typeface="Verdana" pitchFamily="34" charset="0"/>
            </a:endParaRPr>
          </a:p>
          <a:p>
            <a:pPr algn="ctr"/>
            <a:r>
              <a:rPr lang="en-US" sz="2400" dirty="0" smtClean="0">
                <a:solidFill>
                  <a:schemeClr val="accent5"/>
                </a:solidFill>
                <a:latin typeface="Orly's Font 2" pitchFamily="66" charset="0"/>
                <a:ea typeface="Verdana" pitchFamily="34" charset="0"/>
                <a:cs typeface="Verdana" pitchFamily="34" charset="0"/>
              </a:rPr>
              <a:t>3 x 12 inches = 36 inches</a:t>
            </a: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iterate type="lt">
                                    <p:tmAbs val="100"/>
                                  </p:iterate>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3" grpId="0" animBg="1"/>
      <p:bldP spid="10"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1200150"/>
            <a:ext cx="2514600" cy="3314700"/>
          </a:xfrm>
          <a:prstGeom prst="rect">
            <a:avLst/>
          </a:prstGeom>
          <a:solidFill>
            <a:schemeClr val="accent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37127" y="1834923"/>
            <a:ext cx="3098346" cy="1828800"/>
          </a:xfrm>
          <a:prstGeom prst="rect">
            <a:avLst/>
          </a:prstGeom>
          <a:solidFill>
            <a:schemeClr val="accent4"/>
          </a:solidFill>
          <a:ln>
            <a:noFill/>
          </a:ln>
          <a:effectLs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0012" y="1751012"/>
            <a:ext cx="1146175" cy="221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loud Callout 3"/>
          <p:cNvSpPr/>
          <p:nvPr/>
        </p:nvSpPr>
        <p:spPr>
          <a:xfrm>
            <a:off x="6057900" y="1751012"/>
            <a:ext cx="2628900" cy="1620838"/>
          </a:xfrm>
          <a:prstGeom prst="cloudCallout">
            <a:avLst/>
          </a:prstGeom>
          <a:solidFill>
            <a:schemeClr val="accent6"/>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TextBox 4"/>
          <p:cNvSpPr txBox="1"/>
          <p:nvPr/>
        </p:nvSpPr>
        <p:spPr>
          <a:xfrm>
            <a:off x="6383867" y="2210730"/>
            <a:ext cx="2285999" cy="461665"/>
          </a:xfrm>
          <a:prstGeom prst="rect">
            <a:avLst/>
          </a:prstGeom>
          <a:noFill/>
        </p:spPr>
        <p:txBody>
          <a:bodyPr wrap="square" rtlCol="0">
            <a:spAutoFit/>
          </a:bodyPr>
          <a:lstStyle/>
          <a:p>
            <a:r>
              <a:rPr lang="en-US" sz="2400" dirty="0" smtClean="0">
                <a:solidFill>
                  <a:schemeClr val="accent5">
                    <a:lumMod val="50000"/>
                  </a:schemeClr>
                </a:solidFill>
                <a:latin typeface="Orly's Font 2" pitchFamily="66" charset="0"/>
                <a:ea typeface="Verdana" pitchFamily="34" charset="0"/>
                <a:cs typeface="Verdana" pitchFamily="34" charset="0"/>
              </a:rPr>
              <a:t>It doesn’t fit!</a:t>
            </a:r>
          </a:p>
        </p:txBody>
      </p:sp>
    </p:spTree>
    <p:extLst>
      <p:ext uri="{BB962C8B-B14F-4D97-AF65-F5344CB8AC3E}">
        <p14:creationId xmlns:p14="http://schemas.microsoft.com/office/powerpoint/2010/main" val="378118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9161</TotalTime>
  <Words>1024</Words>
  <Application>Microsoft Office PowerPoint</Application>
  <PresentationFormat>On-screen Show (16:9)</PresentationFormat>
  <Paragraphs>91</Paragraphs>
  <Slides>13</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Courier New</vt:lpstr>
      <vt:lpstr>Wingdings</vt:lpstr>
      <vt:lpstr>Calibri</vt:lpstr>
      <vt:lpstr>Orly's Font 2</vt:lpstr>
      <vt:lpstr>Verdana</vt:lpstr>
      <vt:lpstr>Orly's Font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324</cp:revision>
  <dcterms:created xsi:type="dcterms:W3CDTF">2011-06-12T17:04:43Z</dcterms:created>
  <dcterms:modified xsi:type="dcterms:W3CDTF">2015-06-07T14:42:25Z</dcterms:modified>
</cp:coreProperties>
</file>